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57" r:id="rId3"/>
    <p:sldId id="264" r:id="rId4"/>
    <p:sldId id="263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21"/>
  </p:normalViewPr>
  <p:slideViewPr>
    <p:cSldViewPr snapToGrid="0" snapToObjects="1">
      <p:cViewPr varScale="1">
        <p:scale>
          <a:sx n="93" d="100"/>
          <a:sy n="93" d="100"/>
        </p:scale>
        <p:origin x="2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9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0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7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5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7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9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1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3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5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9F02-75B2-7D4E-9B28-6A5216BF3C44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56C4-3E7B-294B-8EBE-F0AF30C7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8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.tiff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-ncbi-nlm-nih-gov.gate.lib.buffalo.edu/pubmed/29159423" TargetMode="External"/><Relationship Id="rId3" Type="http://schemas.openxmlformats.org/officeDocument/2006/relationships/hyperlink" Target="https://www-ncbi-nlm-nih-gov.gate.lib.buffalo.edu/pubmed/29441407" TargetMode="External"/><Relationship Id="rId7" Type="http://schemas.openxmlformats.org/officeDocument/2006/relationships/hyperlink" Target="https://www-ncbi-nlm-nih-gov.gate.lib.buffalo.edu/pubmed/25659541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-ncbi-nlm-nih-gov.gate.lib.buffalo.edu/pubmed/26168748" TargetMode="External"/><Relationship Id="rId5" Type="http://schemas.openxmlformats.org/officeDocument/2006/relationships/hyperlink" Target="https://www-ncbi-nlm-nih-gov.gate.lib.buffalo.edu/pubmed/29173774" TargetMode="External"/><Relationship Id="rId10" Type="http://schemas.openxmlformats.org/officeDocument/2006/relationships/hyperlink" Target="http://www.globalchildrenssurgery.org/awards-and-publications/" TargetMode="External"/><Relationship Id="rId4" Type="http://schemas.openxmlformats.org/officeDocument/2006/relationships/hyperlink" Target="https://www-ncbi-nlm-nih-gov.gate.lib.buffalo.edu/pubmed/28806850" TargetMode="External"/><Relationship Id="rId9" Type="http://schemas.openxmlformats.org/officeDocument/2006/relationships/hyperlink" Target="https://www-ncbi-nlm-nih-gov.gate.lib.buffalo.edu/pubmed/2592631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mailto:GICSurgery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CEEC-697F-7549-AA73-4EFCC0602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394" y="1205246"/>
            <a:ext cx="7411212" cy="1790700"/>
          </a:xfrm>
        </p:spPr>
        <p:txBody>
          <a:bodyPr>
            <a:normAutofit fontScale="90000"/>
          </a:bodyPr>
          <a:lstStyle/>
          <a:p>
            <a:r>
              <a:rPr lang="en-US" sz="495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Global Initiative for Children’s Surgery (GICS)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09039-F6E6-F549-863D-3DD4457B5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21618"/>
            <a:ext cx="6858000" cy="124182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Helvetica" pitchFamily="2" charset="0"/>
              </a:rPr>
              <a:t>[INSERT PRESENTER NAME, DATE, INSTITUTION]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7BD0B1-5D79-714E-9C90-6BC22EDF3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967" y="4828935"/>
            <a:ext cx="2036445" cy="190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5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9490-7C4F-DB43-8A1B-6F715DEF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4897"/>
            <a:ext cx="7886700" cy="99417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GICS Overview: 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Who we are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5E13D-B894-9747-B0E5-828DB8DD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6557"/>
            <a:ext cx="7886700" cy="3263504"/>
          </a:xfrm>
        </p:spPr>
        <p:txBody>
          <a:bodyPr vert="horz" lIns="68580" tIns="34290" rIns="68580" bIns="34290" rtlCol="0" anchor="t">
            <a:normAutofit/>
          </a:bodyPr>
          <a:lstStyle/>
          <a:p>
            <a:pPr>
              <a:buClr>
                <a:srgbClr val="00B050"/>
              </a:buClr>
              <a:buSzPct val="90000"/>
            </a:pPr>
            <a:r>
              <a:rPr lang="en-US" sz="2400" dirty="0">
                <a:latin typeface="Helvetica" pitchFamily="2" charset="0"/>
                <a:cs typeface="Helvetica"/>
              </a:rPr>
              <a:t>A consortium of providers, institutions, and organizations from around the world</a:t>
            </a:r>
          </a:p>
          <a:p>
            <a:pPr>
              <a:buClr>
                <a:srgbClr val="00B050"/>
              </a:buClr>
              <a:buSzPct val="90000"/>
            </a:pPr>
            <a:endParaRPr lang="en-US" sz="1100" dirty="0">
              <a:latin typeface="Helvetica" pitchFamily="2" charset="0"/>
              <a:cs typeface="Helvetica"/>
            </a:endParaRPr>
          </a:p>
          <a:p>
            <a:pPr>
              <a:buClr>
                <a:srgbClr val="00B050"/>
              </a:buClr>
              <a:buSzPct val="90000"/>
            </a:pPr>
            <a:r>
              <a:rPr lang="en-US" sz="2400" dirty="0">
                <a:latin typeface="Helvetica" pitchFamily="2" charset="0"/>
                <a:cs typeface="Helvetica"/>
              </a:rPr>
              <a:t>LMIC and HIC representation from a variety of fields affecting children’s health including, but not limited to:</a:t>
            </a:r>
          </a:p>
          <a:p>
            <a:pPr>
              <a:buClr>
                <a:srgbClr val="00B050"/>
              </a:buClr>
              <a:buSzPct val="90000"/>
            </a:pPr>
            <a:endParaRPr lang="en-US" dirty="0">
              <a:latin typeface="Helvetica" pitchFamily="2" charset="0"/>
              <a:cs typeface="Helvetic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FEE1A3-AC44-E945-B005-F10459DAE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8" y="5708444"/>
            <a:ext cx="1229868" cy="115115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470DBE1-3A99-3E4F-A97B-7200908EF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547187"/>
              </p:ext>
            </p:extLst>
          </p:nvPr>
        </p:nvGraphicFramePr>
        <p:xfrm>
          <a:off x="399739" y="3654943"/>
          <a:ext cx="9758172" cy="2164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22827">
                  <a:extLst>
                    <a:ext uri="{9D8B030D-6E8A-4147-A177-3AD203B41FA5}">
                      <a16:colId xmlns:a16="http://schemas.microsoft.com/office/drawing/2014/main" val="2006418182"/>
                    </a:ext>
                  </a:extLst>
                </a:gridCol>
                <a:gridCol w="2628746">
                  <a:extLst>
                    <a:ext uri="{9D8B030D-6E8A-4147-A177-3AD203B41FA5}">
                      <a16:colId xmlns:a16="http://schemas.microsoft.com/office/drawing/2014/main" val="2487979372"/>
                    </a:ext>
                  </a:extLst>
                </a:gridCol>
                <a:gridCol w="4506599">
                  <a:extLst>
                    <a:ext uri="{9D8B030D-6E8A-4147-A177-3AD203B41FA5}">
                      <a16:colId xmlns:a16="http://schemas.microsoft.com/office/drawing/2014/main" val="1943297617"/>
                    </a:ext>
                  </a:extLst>
                </a:gridCol>
              </a:tblGrid>
              <a:tr h="1081405"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Anesthesia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Cardiac</a:t>
                      </a:r>
                      <a:r>
                        <a:rPr lang="en-US" sz="2000" baseline="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surgery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care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Dental/oral surgery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surgery</a:t>
                      </a:r>
                      <a:endParaRPr lang="en-US" sz="20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Neurosurgery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Ophthalmology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Orthopedics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Pediatric</a:t>
                      </a:r>
                      <a:r>
                        <a:rPr lang="en-US" sz="2000" baseline="0" dirty="0">
                          <a:effectLst/>
                          <a:latin typeface="Helvetica" pitchFamily="2" charset="0"/>
                        </a:rPr>
                        <a:t> surgery</a:t>
                      </a:r>
                      <a:endParaRPr lang="en-US" sz="2000" dirty="0">
                        <a:effectLst/>
                        <a:latin typeface="Helvetica" pitchFamily="2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Plastic</a:t>
                      </a:r>
                      <a:r>
                        <a:rPr lang="en-US" sz="2000" baseline="0" dirty="0">
                          <a:effectLst/>
                          <a:latin typeface="Helvetica" pitchFamily="2" charset="0"/>
                        </a:rPr>
                        <a:t> surgery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Urology</a:t>
                      </a:r>
                      <a:endParaRPr lang="en-US" sz="20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Laboratory</a:t>
                      </a:r>
                      <a:r>
                        <a:rPr lang="en-US" sz="2000" baseline="0" dirty="0">
                          <a:effectLst/>
                          <a:latin typeface="Helvetica" pitchFamily="2" charset="0"/>
                        </a:rPr>
                        <a:t> medicine</a:t>
                      </a:r>
                      <a:endParaRPr lang="en-US" sz="2000" dirty="0">
                        <a:effectLst/>
                        <a:latin typeface="Helvetica" pitchFamily="2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Nursing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Pathology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Physical therapy/</a:t>
                      </a:r>
                      <a:br>
                        <a:rPr lang="en-US" sz="2000" dirty="0">
                          <a:effectLst/>
                          <a:latin typeface="Helvetica" pitchFamily="2" charset="0"/>
                        </a:rPr>
                      </a:b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Occupational therapy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Helvetica" pitchFamily="2" charset="0"/>
                        </a:rPr>
                        <a:t>Radiology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None/>
                      </a:pPr>
                      <a:endParaRPr lang="en-US" sz="20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377154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Font typeface="Arial" panose="020B0604020202020204" pitchFamily="34" charset="0"/>
                        <a:buNone/>
                      </a:pPr>
                      <a:endParaRPr lang="en-US" sz="2200" dirty="0">
                        <a:effectLst/>
                        <a:latin typeface="Helvetic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915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68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9490-7C4F-DB43-8A1B-6F715DEF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4991"/>
            <a:ext cx="7886700" cy="99417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GICS Overview: 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Mission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5E13D-B894-9747-B0E5-828DB8DD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3297"/>
            <a:ext cx="7886700" cy="3263504"/>
          </a:xfrm>
        </p:spPr>
        <p:txBody>
          <a:bodyPr vert="horz" lIns="68580" tIns="34290" rIns="68580" bIns="34290" rtlCol="0" anchor="t">
            <a:normAutofit/>
          </a:bodyPr>
          <a:lstStyle/>
          <a:p>
            <a:pPr algn="ctr">
              <a:buClr>
                <a:srgbClr val="00B050"/>
              </a:buClr>
              <a:buSzPct val="90000"/>
            </a:pPr>
            <a:endParaRPr lang="en-US" sz="2400" dirty="0">
              <a:latin typeface="Helvetica" pitchFamily="2" charset="0"/>
              <a:cs typeface="Helvetica"/>
            </a:endParaRPr>
          </a:p>
          <a:p>
            <a:pPr marL="0" indent="0" algn="ctr">
              <a:buClr>
                <a:srgbClr val="00B050"/>
              </a:buClr>
              <a:buSzPct val="90000"/>
              <a:buNone/>
            </a:pPr>
            <a:r>
              <a:rPr lang="en-US" sz="2400" dirty="0">
                <a:latin typeface="Helvetica" pitchFamily="2" charset="0"/>
                <a:cs typeface="Helvetica"/>
              </a:rPr>
              <a:t>Define and promote optimal resources for children's surgery in resource-poor regions of the world</a:t>
            </a:r>
          </a:p>
          <a:p>
            <a:pPr algn="ctr">
              <a:buClr>
                <a:srgbClr val="00B050"/>
              </a:buClr>
              <a:buSzPct val="90000"/>
            </a:pPr>
            <a:endParaRPr lang="en-US" sz="2400" dirty="0">
              <a:latin typeface="Helvetica" pitchFamily="2" charset="0"/>
              <a:cs typeface="Helvetica"/>
            </a:endParaRPr>
          </a:p>
          <a:p>
            <a:pPr marL="0" indent="0" algn="ctr">
              <a:buClr>
                <a:srgbClr val="00B050"/>
              </a:buClr>
              <a:buSzPct val="90000"/>
              <a:buNone/>
            </a:pPr>
            <a:r>
              <a:rPr lang="en-US" sz="2400" dirty="0">
                <a:latin typeface="Helvetica" pitchFamily="2" charset="0"/>
                <a:cs typeface="Helvetica"/>
              </a:rPr>
              <a:t>Accomplish this by engaging leaders in multiple disciplines of care and organizations whose missions affect children's surgical care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8A8EC1-27B1-0E4B-9D59-81D1B85D4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8" y="5694586"/>
            <a:ext cx="1229868" cy="115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3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9490-7C4F-DB43-8A1B-6F715DEF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1137"/>
            <a:ext cx="7886700" cy="99417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GICS: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Background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5E13D-B894-9747-B0E5-828DB8DD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9199"/>
            <a:ext cx="7886700" cy="4474619"/>
          </a:xfrm>
        </p:spPr>
        <p:txBody>
          <a:bodyPr vert="horz" lIns="68580" tIns="34290" rIns="68580" bIns="34290" rtlCol="0" anchor="t">
            <a:normAutofit fontScale="92500" lnSpcReduction="10000"/>
          </a:bodyPr>
          <a:lstStyle/>
          <a:p>
            <a:pPr>
              <a:lnSpc>
                <a:spcPct val="120000"/>
              </a:lnSpc>
              <a:buClr>
                <a:schemeClr val="accent6"/>
              </a:buClr>
            </a:pPr>
            <a:r>
              <a:rPr lang="en-US" sz="2400" dirty="0">
                <a:latin typeface="Helvetica" pitchFamily="2" charset="0"/>
                <a:cs typeface="Helvetica"/>
              </a:rPr>
              <a:t>Burden of conditions amenable to surgical intervention in LMICs is great</a:t>
            </a:r>
          </a:p>
          <a:p>
            <a:pPr>
              <a:lnSpc>
                <a:spcPct val="120000"/>
              </a:lnSpc>
              <a:buClr>
                <a:schemeClr val="accent6"/>
              </a:buClr>
            </a:pPr>
            <a:r>
              <a:rPr lang="en-US" sz="2400" dirty="0">
                <a:latin typeface="Helvetica" pitchFamily="2" charset="0"/>
                <a:cs typeface="Helvetica"/>
              </a:rPr>
              <a:t>5 billion people lack access to safe, affordable, and timely surgical care</a:t>
            </a:r>
          </a:p>
          <a:p>
            <a:pPr lvl="1">
              <a:lnSpc>
                <a:spcPct val="120000"/>
              </a:lnSpc>
              <a:buClr>
                <a:schemeClr val="accent6"/>
              </a:buClr>
            </a:pPr>
            <a:r>
              <a:rPr lang="en-US" sz="1800" dirty="0">
                <a:latin typeface="Helvetica" pitchFamily="2" charset="0"/>
                <a:cs typeface="Helvetica"/>
              </a:rPr>
              <a:t>Majority of people without access live in LMICs</a:t>
            </a:r>
          </a:p>
          <a:p>
            <a:pPr lvl="1">
              <a:lnSpc>
                <a:spcPct val="120000"/>
              </a:lnSpc>
              <a:buClr>
                <a:schemeClr val="accent6"/>
              </a:buClr>
            </a:pPr>
            <a:r>
              <a:rPr lang="en-US" sz="1800" dirty="0">
                <a:latin typeface="Helvetica" pitchFamily="2" charset="0"/>
                <a:cs typeface="Helvetica"/>
              </a:rPr>
              <a:t>Approximately 50% are children under 15 years</a:t>
            </a:r>
          </a:p>
          <a:p>
            <a:pPr>
              <a:lnSpc>
                <a:spcPct val="120000"/>
              </a:lnSpc>
              <a:buClr>
                <a:schemeClr val="accent6"/>
              </a:buClr>
            </a:pPr>
            <a:r>
              <a:rPr lang="en-US" sz="2400" dirty="0">
                <a:latin typeface="Helvetica" pitchFamily="2" charset="0"/>
              </a:rPr>
              <a:t>Lancet commission goal: 5000 major operations per 100,000 population by 2030</a:t>
            </a:r>
          </a:p>
          <a:p>
            <a:pPr lvl="1">
              <a:lnSpc>
                <a:spcPct val="120000"/>
              </a:lnSpc>
              <a:buClr>
                <a:schemeClr val="accent6"/>
              </a:buClr>
            </a:pPr>
            <a:r>
              <a:rPr lang="en-US" sz="1800" dirty="0">
                <a:latin typeface="Helvetica" pitchFamily="2" charset="0"/>
                <a:cs typeface="Helvetica"/>
              </a:rPr>
              <a:t>Necessary scale up requires increased funding, human resources, </a:t>
            </a:r>
            <a:br>
              <a:rPr lang="en-US" sz="1800" dirty="0">
                <a:latin typeface="Helvetica" pitchFamily="2" charset="0"/>
                <a:cs typeface="Helvetica"/>
              </a:rPr>
            </a:br>
            <a:r>
              <a:rPr lang="en-US" sz="1800" dirty="0">
                <a:latin typeface="Helvetica" pitchFamily="2" charset="0"/>
                <a:cs typeface="Helvetica"/>
              </a:rPr>
              <a:t>and training</a:t>
            </a:r>
          </a:p>
          <a:p>
            <a:pPr lvl="1">
              <a:lnSpc>
                <a:spcPct val="120000"/>
              </a:lnSpc>
              <a:buClr>
                <a:schemeClr val="accent6"/>
              </a:buClr>
            </a:pPr>
            <a:r>
              <a:rPr lang="en-US" sz="1800" dirty="0">
                <a:latin typeface="Helvetica" pitchFamily="2" charset="0"/>
                <a:cs typeface="Helvetica"/>
              </a:rPr>
              <a:t>Ongoing research and collaboration essential to growth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6A6010-8AC5-E44C-BEBA-EE6FA3A1C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8" y="5694594"/>
            <a:ext cx="1229868" cy="115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0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9490-7C4F-DB43-8A1B-6F715DEF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0296"/>
            <a:ext cx="7886700" cy="99417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GICS: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Our Approach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5E13D-B894-9747-B0E5-828DB8DD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3297"/>
            <a:ext cx="7886700" cy="3263504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342900" indent="-342900">
              <a:buClr>
                <a:srgbClr val="00B050"/>
              </a:buClr>
              <a:buSzPct val="90000"/>
              <a:buAutoNum type="arabicPeriod"/>
            </a:pPr>
            <a:r>
              <a:rPr lang="en-US" sz="2400" dirty="0">
                <a:latin typeface="Helvetica" pitchFamily="2" charset="0"/>
                <a:cs typeface="Helvetica"/>
              </a:rPr>
              <a:t>Analyze the current state of surgical care for children, with input from providers in LMICs</a:t>
            </a:r>
          </a:p>
          <a:p>
            <a:pPr marL="342900" indent="-342900">
              <a:buClr>
                <a:srgbClr val="00B050"/>
              </a:buClr>
              <a:buSzPct val="90000"/>
              <a:buAutoNum type="arabicPeriod"/>
            </a:pPr>
            <a:r>
              <a:rPr lang="en-US" sz="2400" dirty="0">
                <a:latin typeface="Helvetica" pitchFamily="2" charset="0"/>
                <a:cs typeface="Helvetica"/>
              </a:rPr>
              <a:t>Develop global, regional, national, and local priorities to improve the delivery of surgical care for children in LMICs</a:t>
            </a:r>
          </a:p>
          <a:p>
            <a:pPr marL="342900" indent="-342900">
              <a:buClr>
                <a:srgbClr val="00B050"/>
              </a:buClr>
              <a:buSzPct val="90000"/>
              <a:buAutoNum type="arabicPeriod"/>
            </a:pPr>
            <a:r>
              <a:rPr lang="en-US" sz="2400" dirty="0">
                <a:latin typeface="Helvetica" pitchFamily="2" charset="0"/>
                <a:cs typeface="Helvetica"/>
              </a:rPr>
              <a:t>Identify and bring together resources to address and implement those priorities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24360-9171-5F4E-B88E-D2DC94F5C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8" y="5680731"/>
            <a:ext cx="1229868" cy="115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34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9490-7C4F-DB43-8A1B-6F715DEF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7289"/>
            <a:ext cx="7886700" cy="99417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GICS: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Our Partners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pic>
        <p:nvPicPr>
          <p:cNvPr id="15" name="Picture 5" descr="A picture containing ceramic ware&#10;&#10;Description generated with very high confidence">
            <a:extLst>
              <a:ext uri="{FF2B5EF4-FFF2-40B4-BE49-F238E27FC236}">
                <a16:creationId xmlns:a16="http://schemas.microsoft.com/office/drawing/2014/main" id="{E775009D-D882-CF40-8A00-49784A5E2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27" y="2015709"/>
            <a:ext cx="1417543" cy="1422324"/>
          </a:xfrm>
          <a:prstGeom prst="rect">
            <a:avLst/>
          </a:prstGeom>
        </p:spPr>
      </p:pic>
      <p:pic>
        <p:nvPicPr>
          <p:cNvPr id="17" name="Picture 8">
            <a:extLst>
              <a:ext uri="{FF2B5EF4-FFF2-40B4-BE49-F238E27FC236}">
                <a16:creationId xmlns:a16="http://schemas.microsoft.com/office/drawing/2014/main" id="{1A8459B4-7F1A-D248-8B77-1D2DA84C5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432" y="2013404"/>
            <a:ext cx="1681154" cy="1446118"/>
          </a:xfrm>
          <a:prstGeom prst="rect">
            <a:avLst/>
          </a:prstGeom>
        </p:spPr>
      </p:pic>
      <p:pic>
        <p:nvPicPr>
          <p:cNvPr id="19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F702517-145B-454E-B1CC-C43D5AB11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3" y="2312242"/>
            <a:ext cx="1821656" cy="828675"/>
          </a:xfrm>
          <a:prstGeom prst="rect">
            <a:avLst/>
          </a:prstGeom>
        </p:spPr>
      </p:pic>
      <p:pic>
        <p:nvPicPr>
          <p:cNvPr id="21" name="Picture 12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9AC8AC92-F106-0444-A1BC-DF8EF64B18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3700" y="3600450"/>
            <a:ext cx="1428750" cy="1600200"/>
          </a:xfrm>
          <a:prstGeom prst="rect">
            <a:avLst/>
          </a:prstGeom>
        </p:spPr>
      </p:pic>
      <p:pic>
        <p:nvPicPr>
          <p:cNvPr id="22" name="Picture 14">
            <a:extLst>
              <a:ext uri="{FF2B5EF4-FFF2-40B4-BE49-F238E27FC236}">
                <a16:creationId xmlns:a16="http://schemas.microsoft.com/office/drawing/2014/main" id="{83FA2873-87DC-CC4E-A243-DC355344B2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727" y="3882137"/>
            <a:ext cx="1422368" cy="1293105"/>
          </a:xfrm>
          <a:prstGeom prst="rect">
            <a:avLst/>
          </a:prstGeom>
        </p:spPr>
      </p:pic>
      <p:pic>
        <p:nvPicPr>
          <p:cNvPr id="23" name="Picture 16">
            <a:extLst>
              <a:ext uri="{FF2B5EF4-FFF2-40B4-BE49-F238E27FC236}">
                <a16:creationId xmlns:a16="http://schemas.microsoft.com/office/drawing/2014/main" id="{5CA1BC00-DBB9-7E4E-A598-67A4C2A9DB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6247" y="3801039"/>
            <a:ext cx="2203754" cy="1380562"/>
          </a:xfrm>
          <a:prstGeom prst="rect">
            <a:avLst/>
          </a:prstGeom>
        </p:spPr>
      </p:pic>
      <p:pic>
        <p:nvPicPr>
          <p:cNvPr id="24" name="Picture 18">
            <a:extLst>
              <a:ext uri="{FF2B5EF4-FFF2-40B4-BE49-F238E27FC236}">
                <a16:creationId xmlns:a16="http://schemas.microsoft.com/office/drawing/2014/main" id="{7D58AFBF-73E2-854A-86CE-F08356C831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2026" y="4143375"/>
            <a:ext cx="1855664" cy="581952"/>
          </a:xfrm>
          <a:prstGeom prst="rect">
            <a:avLst/>
          </a:prstGeom>
        </p:spPr>
      </p:pic>
      <p:pic>
        <p:nvPicPr>
          <p:cNvPr id="25" name="Picture 20">
            <a:extLst>
              <a:ext uri="{FF2B5EF4-FFF2-40B4-BE49-F238E27FC236}">
                <a16:creationId xmlns:a16="http://schemas.microsoft.com/office/drawing/2014/main" id="{3E77B0C1-96B9-EB4C-BCD4-8F0DE8C0CA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86525" y="2328416"/>
            <a:ext cx="2143125" cy="8001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3215E41-AD42-9643-ABC1-3B0487BC38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96815" y="5759223"/>
            <a:ext cx="1161473" cy="108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3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9490-7C4F-DB43-8A1B-6F715DEF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19583"/>
            <a:ext cx="7886700" cy="99417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GICS: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Organizational Structure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5E13D-B894-9747-B0E5-828DB8DD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5359"/>
            <a:ext cx="7886700" cy="3263504"/>
          </a:xfrm>
        </p:spPr>
        <p:txBody>
          <a:bodyPr vert="horz" lIns="68580" tIns="34290" rIns="68580" bIns="34290" rtlCol="0" anchor="t">
            <a:normAutofit/>
          </a:bodyPr>
          <a:lstStyle/>
          <a:p>
            <a:pPr>
              <a:buClr>
                <a:srgbClr val="00B050"/>
              </a:buClr>
              <a:buSzPct val="90000"/>
            </a:pPr>
            <a:r>
              <a:rPr lang="en-US" sz="2400" dirty="0">
                <a:latin typeface="Helvetica" pitchFamily="2" charset="0"/>
                <a:cs typeface="Helvetica"/>
              </a:rPr>
              <a:t>GICS</a:t>
            </a:r>
            <a:r>
              <a:rPr lang="en-US" sz="2400" dirty="0">
                <a:latin typeface="Helvetica"/>
                <a:cs typeface="Helvetica"/>
              </a:rPr>
              <a:t> is a non-profit organization with 501(c)(3) status in the United States</a:t>
            </a:r>
          </a:p>
          <a:p>
            <a:pPr>
              <a:buClr>
                <a:srgbClr val="00B050"/>
              </a:buClr>
              <a:buSzPct val="90000"/>
            </a:pPr>
            <a:r>
              <a:rPr lang="en-US" sz="2400" dirty="0">
                <a:latin typeface="Helvetica"/>
                <a:cs typeface="Helvetica"/>
              </a:rPr>
              <a:t>Board of Directors: 20 members from both LMICs and HICs</a:t>
            </a:r>
          </a:p>
          <a:p>
            <a:pPr>
              <a:buClr>
                <a:srgbClr val="00B050"/>
              </a:buClr>
              <a:buSzPct val="90000"/>
            </a:pPr>
            <a:r>
              <a:rPr lang="en-US" sz="2400" dirty="0">
                <a:latin typeface="Helvetica"/>
                <a:cs typeface="Helvetica"/>
              </a:rPr>
              <a:t>Working Groups represent each of the specialties</a:t>
            </a:r>
          </a:p>
          <a:p>
            <a:pPr>
              <a:buClr>
                <a:srgbClr val="00B050"/>
              </a:buClr>
              <a:buSzPct val="90000"/>
            </a:pPr>
            <a:r>
              <a:rPr lang="en-US" sz="2400" dirty="0">
                <a:latin typeface="Helvetica"/>
                <a:cs typeface="Helvetica"/>
              </a:rPr>
              <a:t>Committees:</a:t>
            </a:r>
          </a:p>
          <a:p>
            <a:pPr marL="0" indent="0">
              <a:buClr>
                <a:srgbClr val="00B050"/>
              </a:buClr>
              <a:buSzPct val="90000"/>
              <a:buNone/>
            </a:pPr>
            <a:endParaRPr lang="en-US" sz="2400" dirty="0">
              <a:latin typeface="Helvetica"/>
              <a:cs typeface="Helvetica"/>
            </a:endParaRPr>
          </a:p>
          <a:p>
            <a:pPr lvl="1">
              <a:buClr>
                <a:srgbClr val="00B050"/>
              </a:buClr>
              <a:buSzPct val="90000"/>
            </a:pPr>
            <a:endParaRPr lang="en-US" sz="2000" dirty="0">
              <a:latin typeface="Helvetica"/>
              <a:cs typeface="Helvetica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AA875D4-DC52-414E-BC72-79DAC582E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308556"/>
              </p:ext>
            </p:extLst>
          </p:nvPr>
        </p:nvGraphicFramePr>
        <p:xfrm>
          <a:off x="1252261" y="4183437"/>
          <a:ext cx="6053093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3093">
                  <a:extLst>
                    <a:ext uri="{9D8B030D-6E8A-4147-A177-3AD203B41FA5}">
                      <a16:colId xmlns:a16="http://schemas.microsoft.com/office/drawing/2014/main" val="1695039641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dirty="0">
                          <a:latin typeface="Helvetica"/>
                        </a:rPr>
                        <a:t>Financing, Advocacy</a:t>
                      </a:r>
                      <a:r>
                        <a:rPr lang="en-US" sz="1800" baseline="0" dirty="0">
                          <a:latin typeface="Helvetica"/>
                        </a:rPr>
                        <a:t>, and Policy</a:t>
                      </a:r>
                      <a:endParaRPr lang="en-US" sz="1800" dirty="0">
                        <a:latin typeface="Helvetica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2667954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dirty="0">
                          <a:latin typeface="Helvetica"/>
                        </a:rPr>
                        <a:t>Training, Human Resources, and Workforce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8572269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dirty="0">
                          <a:latin typeface="Helvetica"/>
                        </a:rPr>
                        <a:t>Research, Data, and Quality Improvement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2744281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dirty="0">
                          <a:latin typeface="Helvetica"/>
                        </a:rPr>
                        <a:t>Infrastructure,</a:t>
                      </a:r>
                      <a:r>
                        <a:rPr lang="en-US" sz="1800" baseline="0" dirty="0">
                          <a:latin typeface="Helvetica"/>
                        </a:rPr>
                        <a:t> </a:t>
                      </a:r>
                      <a:r>
                        <a:rPr lang="en-US" sz="1800" dirty="0">
                          <a:latin typeface="Helvetica"/>
                        </a:rPr>
                        <a:t>Standards, and Verification (</a:t>
                      </a:r>
                      <a:r>
                        <a:rPr lang="en-US" sz="1800" dirty="0" err="1">
                          <a:latin typeface="Helvetica"/>
                        </a:rPr>
                        <a:t>OReCS</a:t>
                      </a:r>
                      <a:r>
                        <a:rPr lang="en-US" sz="1800" dirty="0">
                          <a:latin typeface="Helvetica"/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0445692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dirty="0">
                          <a:latin typeface="Helvetica"/>
                        </a:rPr>
                        <a:t>Website, networking,</a:t>
                      </a:r>
                      <a:r>
                        <a:rPr lang="en-US" sz="1800" baseline="0" dirty="0">
                          <a:latin typeface="Helvetica"/>
                        </a:rPr>
                        <a:t> and communications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285750" lvl="0" indent="-285750"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dirty="0">
                          <a:latin typeface="Helvetica"/>
                        </a:rPr>
                        <a:t>Publications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C36646C-A47F-1043-8312-D00E3CB67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815" y="5745368"/>
            <a:ext cx="1161473" cy="108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5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CA2E50-150A-AB46-9D90-7C0CBFBD1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5419" y="5693651"/>
            <a:ext cx="1216724" cy="11388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109490-7C4F-DB43-8A1B-6F715DEF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3433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GICS: </a:t>
            </a:r>
            <a:r>
              <a:rPr lang="en-US" sz="2775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Presentations, publications, and research</a:t>
            </a:r>
            <a:br>
              <a:rPr lang="en-US" sz="2775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</a:br>
            <a:r>
              <a:rPr lang="en-US" sz="1650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Helvetica"/>
              </a:rPr>
              <a:t>(an incomplete but growing list of work being done by our members!)</a:t>
            </a:r>
            <a:endParaRPr lang="en-US" sz="2775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5E13D-B894-9747-B0E5-828DB8DD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0778"/>
            <a:ext cx="7886700" cy="4698448"/>
          </a:xfrm>
        </p:spPr>
        <p:txBody>
          <a:bodyPr vert="horz" lIns="68580" tIns="34290" rIns="68580" bIns="34290" rtlCol="0" anchor="t"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chemeClr val="accent6"/>
              </a:buClr>
            </a:pPr>
            <a:r>
              <a:rPr lang="en-US" sz="1500" dirty="0">
                <a:latin typeface="Helvetica" pitchFamily="2" charset="0"/>
              </a:rPr>
              <a:t>Smith ER, Concepcion T, Lim S, Sadler S, </a:t>
            </a:r>
            <a:r>
              <a:rPr lang="en-US" sz="1500" dirty="0" err="1">
                <a:latin typeface="Helvetica" pitchFamily="2" charset="0"/>
              </a:rPr>
              <a:t>Poenaru</a:t>
            </a:r>
            <a:r>
              <a:rPr lang="en-US" sz="1500" dirty="0">
                <a:latin typeface="Helvetica" pitchFamily="2" charset="0"/>
              </a:rPr>
              <a:t> D, Saxton AT, </a:t>
            </a:r>
            <a:r>
              <a:rPr lang="en-US" sz="1500" dirty="0" err="1">
                <a:latin typeface="Helvetica" pitchFamily="2" charset="0"/>
              </a:rPr>
              <a:t>Shrime</a:t>
            </a:r>
            <a:r>
              <a:rPr lang="en-US" sz="1500" dirty="0">
                <a:latin typeface="Helvetica" pitchFamily="2" charset="0"/>
              </a:rPr>
              <a:t> M, </a:t>
            </a:r>
            <a:r>
              <a:rPr lang="en-US" sz="1500" dirty="0" err="1">
                <a:latin typeface="Helvetica" pitchFamily="2" charset="0"/>
              </a:rPr>
              <a:t>Ameh</a:t>
            </a:r>
            <a:r>
              <a:rPr lang="en-US" sz="1500" dirty="0">
                <a:latin typeface="Helvetica" pitchFamily="2" charset="0"/>
              </a:rPr>
              <a:t> E, Rice HE; Global Initiative for Children’s Surgery. </a:t>
            </a:r>
            <a:r>
              <a:rPr lang="en-US" sz="1500" dirty="0">
                <a:latin typeface="Helvetica" pitchFamily="2" charset="0"/>
                <a:hlinkClick r:id="rId3"/>
              </a:rPr>
              <a:t>Disability Weights for Pediatric Surgical Procedures: A Systematic Review and Analysis.</a:t>
            </a:r>
            <a:r>
              <a:rPr lang="en-US" sz="1500" dirty="0">
                <a:latin typeface="Helvetica" pitchFamily="2" charset="0"/>
              </a:rPr>
              <a:t> World J Surg. 2018 Feb 13. </a:t>
            </a:r>
            <a:r>
              <a:rPr lang="en-US" sz="1500" dirty="0" err="1">
                <a:latin typeface="Helvetica" pitchFamily="2" charset="0"/>
              </a:rPr>
              <a:t>doi</a:t>
            </a:r>
            <a:r>
              <a:rPr lang="en-US" sz="1500" dirty="0">
                <a:latin typeface="Helvetica" pitchFamily="2" charset="0"/>
              </a:rPr>
              <a:t>: 10.1007/s00268-018-4537-6. [</a:t>
            </a:r>
            <a:r>
              <a:rPr lang="en-US" sz="1500" dirty="0" err="1">
                <a:latin typeface="Helvetica" pitchFamily="2" charset="0"/>
              </a:rPr>
              <a:t>Epub</a:t>
            </a:r>
            <a:r>
              <a:rPr lang="en-US" sz="1500" dirty="0">
                <a:latin typeface="Helvetica" pitchFamily="2" charset="0"/>
              </a:rPr>
              <a:t> ahead of print] </a:t>
            </a:r>
          </a:p>
          <a:p>
            <a:pPr>
              <a:lnSpc>
                <a:spcPct val="120000"/>
              </a:lnSpc>
              <a:buClr>
                <a:schemeClr val="accent6"/>
              </a:buClr>
            </a:pPr>
            <a:r>
              <a:rPr lang="en-US" sz="1500" dirty="0">
                <a:latin typeface="Helvetica" pitchFamily="2" charset="0"/>
              </a:rPr>
              <a:t>Goodman LF, St-Louis E, Yousef Y, Cheung M, </a:t>
            </a:r>
            <a:r>
              <a:rPr lang="en-US" sz="1500" dirty="0" err="1">
                <a:latin typeface="Helvetica" pitchFamily="2" charset="0"/>
              </a:rPr>
              <a:t>Ure</a:t>
            </a:r>
            <a:r>
              <a:rPr lang="en-US" sz="1500" dirty="0">
                <a:latin typeface="Helvetica" pitchFamily="2" charset="0"/>
              </a:rPr>
              <a:t> B, </a:t>
            </a:r>
            <a:r>
              <a:rPr lang="en-US" sz="1500" dirty="0" err="1">
                <a:latin typeface="Helvetica" pitchFamily="2" charset="0"/>
              </a:rPr>
              <a:t>Ozgediz</a:t>
            </a:r>
            <a:r>
              <a:rPr lang="en-US" sz="1500" dirty="0">
                <a:latin typeface="Helvetica" pitchFamily="2" charset="0"/>
              </a:rPr>
              <a:t> D, </a:t>
            </a:r>
            <a:r>
              <a:rPr lang="en-US" sz="1500" dirty="0" err="1">
                <a:latin typeface="Helvetica" pitchFamily="2" charset="0"/>
              </a:rPr>
              <a:t>Ameh</a:t>
            </a:r>
            <a:r>
              <a:rPr lang="en-US" sz="1500" dirty="0">
                <a:latin typeface="Helvetica" pitchFamily="2" charset="0"/>
              </a:rPr>
              <a:t> EA, </a:t>
            </a:r>
            <a:r>
              <a:rPr lang="en-US" sz="1500" dirty="0" err="1">
                <a:latin typeface="Helvetica" pitchFamily="2" charset="0"/>
              </a:rPr>
              <a:t>Bickler</a:t>
            </a:r>
            <a:r>
              <a:rPr lang="en-US" sz="1500" dirty="0">
                <a:latin typeface="Helvetica" pitchFamily="2" charset="0"/>
              </a:rPr>
              <a:t> S, </a:t>
            </a:r>
            <a:r>
              <a:rPr lang="en-US" sz="1500" dirty="0" err="1">
                <a:latin typeface="Helvetica" pitchFamily="2" charset="0"/>
              </a:rPr>
              <a:t>Poenaru</a:t>
            </a:r>
            <a:r>
              <a:rPr lang="en-US" sz="1500" dirty="0">
                <a:latin typeface="Helvetica" pitchFamily="2" charset="0"/>
              </a:rPr>
              <a:t> D, Oldham K, Farmer D, </a:t>
            </a:r>
            <a:r>
              <a:rPr lang="en-US" sz="1500" dirty="0" err="1">
                <a:latin typeface="Helvetica" pitchFamily="2" charset="0"/>
              </a:rPr>
              <a:t>Lakhoo</a:t>
            </a:r>
            <a:r>
              <a:rPr lang="en-US" sz="1500" dirty="0">
                <a:latin typeface="Helvetica" pitchFamily="2" charset="0"/>
              </a:rPr>
              <a:t> K; GICS Collaborators. </a:t>
            </a:r>
            <a:r>
              <a:rPr lang="en-US" sz="1500" dirty="0">
                <a:latin typeface="Helvetica" pitchFamily="2" charset="0"/>
                <a:hlinkClick r:id="rId4"/>
              </a:rPr>
              <a:t>The Global Initiative for Children's Surgery: Optimal Resources for Improving Care.</a:t>
            </a:r>
            <a:r>
              <a:rPr lang="en-US" sz="1500" dirty="0">
                <a:latin typeface="Helvetica" pitchFamily="2" charset="0"/>
              </a:rPr>
              <a:t> </a:t>
            </a:r>
            <a:r>
              <a:rPr lang="en-US" sz="1500" dirty="0" err="1">
                <a:latin typeface="Helvetica" pitchFamily="2" charset="0"/>
              </a:rPr>
              <a:t>Eur</a:t>
            </a:r>
            <a:r>
              <a:rPr lang="en-US" sz="1500" dirty="0">
                <a:latin typeface="Helvetica" pitchFamily="2" charset="0"/>
              </a:rPr>
              <a:t> J </a:t>
            </a:r>
            <a:r>
              <a:rPr lang="en-US" sz="1500" dirty="0" err="1">
                <a:latin typeface="Helvetica" pitchFamily="2" charset="0"/>
              </a:rPr>
              <a:t>Pediatr</a:t>
            </a:r>
            <a:r>
              <a:rPr lang="en-US" sz="1500" dirty="0">
                <a:latin typeface="Helvetica" pitchFamily="2" charset="0"/>
              </a:rPr>
              <a:t> Surg. 2018 Feb;28(1):51-59. </a:t>
            </a:r>
            <a:r>
              <a:rPr lang="en-US" sz="1500" dirty="0" err="1">
                <a:latin typeface="Helvetica" pitchFamily="2" charset="0"/>
              </a:rPr>
              <a:t>doi</a:t>
            </a:r>
            <a:r>
              <a:rPr lang="en-US" sz="1500" dirty="0">
                <a:latin typeface="Helvetica" pitchFamily="2" charset="0"/>
              </a:rPr>
              <a:t>: 10.1055/s-0037-1604399. </a:t>
            </a:r>
            <a:r>
              <a:rPr lang="en-US" sz="1500" dirty="0" err="1">
                <a:latin typeface="Helvetica" pitchFamily="2" charset="0"/>
              </a:rPr>
              <a:t>Epub</a:t>
            </a:r>
            <a:r>
              <a:rPr lang="en-US" sz="1500" dirty="0">
                <a:latin typeface="Helvetica" pitchFamily="2" charset="0"/>
              </a:rPr>
              <a:t> 2017 Aug 14.</a:t>
            </a:r>
          </a:p>
          <a:p>
            <a:pPr>
              <a:lnSpc>
                <a:spcPct val="120000"/>
              </a:lnSpc>
              <a:buClr>
                <a:schemeClr val="accent6"/>
              </a:buClr>
            </a:pPr>
            <a:r>
              <a:rPr lang="en-US" sz="1500" dirty="0">
                <a:latin typeface="Helvetica" pitchFamily="2" charset="0"/>
              </a:rPr>
              <a:t>Farmer DL. </a:t>
            </a:r>
            <a:r>
              <a:rPr lang="en-US" sz="1500" dirty="0">
                <a:latin typeface="Helvetica" pitchFamily="2" charset="0"/>
                <a:hlinkClick r:id="rId5"/>
              </a:rPr>
              <a:t>Audacious Goals - 2.0 The Global Initiative for Children's Surgery.</a:t>
            </a:r>
            <a:r>
              <a:rPr lang="en-US" sz="1500" dirty="0">
                <a:latin typeface="Helvetica" pitchFamily="2" charset="0"/>
              </a:rPr>
              <a:t> J </a:t>
            </a:r>
            <a:r>
              <a:rPr lang="en-US" sz="1500" dirty="0" err="1">
                <a:latin typeface="Helvetica" pitchFamily="2" charset="0"/>
              </a:rPr>
              <a:t>Pediatr</a:t>
            </a:r>
            <a:r>
              <a:rPr lang="en-US" sz="1500" dirty="0">
                <a:latin typeface="Helvetica" pitchFamily="2" charset="0"/>
              </a:rPr>
              <a:t> Surg. 2017 Oct 12. </a:t>
            </a:r>
            <a:r>
              <a:rPr lang="en-US" sz="1500" dirty="0" err="1">
                <a:latin typeface="Helvetica" pitchFamily="2" charset="0"/>
              </a:rPr>
              <a:t>pii</a:t>
            </a:r>
            <a:r>
              <a:rPr lang="en-US" sz="1500" dirty="0">
                <a:latin typeface="Helvetica" pitchFamily="2" charset="0"/>
              </a:rPr>
              <a:t>: S0022-3468(17)30629-2. </a:t>
            </a:r>
            <a:r>
              <a:rPr lang="en-US" sz="1500" dirty="0" err="1">
                <a:latin typeface="Helvetica" pitchFamily="2" charset="0"/>
              </a:rPr>
              <a:t>doi</a:t>
            </a:r>
            <a:r>
              <a:rPr lang="en-US" sz="1500" dirty="0">
                <a:latin typeface="Helvetica" pitchFamily="2" charset="0"/>
              </a:rPr>
              <a:t>: 10.1016/j.jpedsurg.2017.10.007. [</a:t>
            </a:r>
            <a:r>
              <a:rPr lang="en-US" sz="1500" dirty="0" err="1">
                <a:latin typeface="Helvetica" pitchFamily="2" charset="0"/>
              </a:rPr>
              <a:t>Epub</a:t>
            </a:r>
            <a:r>
              <a:rPr lang="en-US" sz="1500" dirty="0">
                <a:latin typeface="Helvetica" pitchFamily="2" charset="0"/>
              </a:rPr>
              <a:t> ahead of print] </a:t>
            </a:r>
          </a:p>
          <a:p>
            <a:pPr>
              <a:lnSpc>
                <a:spcPct val="120000"/>
              </a:lnSpc>
              <a:buClr>
                <a:schemeClr val="accent6"/>
              </a:buClr>
            </a:pPr>
            <a:r>
              <a:rPr lang="en-US" sz="1500" dirty="0" err="1">
                <a:latin typeface="Helvetica" pitchFamily="2" charset="0"/>
              </a:rPr>
              <a:t>Lakhoo</a:t>
            </a:r>
            <a:r>
              <a:rPr lang="en-US" sz="1500" dirty="0">
                <a:latin typeface="Helvetica" pitchFamily="2" charset="0"/>
              </a:rPr>
              <a:t> K, </a:t>
            </a:r>
            <a:r>
              <a:rPr lang="en-US" sz="1500" dirty="0" err="1">
                <a:latin typeface="Helvetica" pitchFamily="2" charset="0"/>
              </a:rPr>
              <a:t>Msuya</a:t>
            </a:r>
            <a:r>
              <a:rPr lang="en-US" sz="1500" dirty="0">
                <a:latin typeface="Helvetica" pitchFamily="2" charset="0"/>
              </a:rPr>
              <a:t> D. </a:t>
            </a:r>
            <a:r>
              <a:rPr lang="en-US" sz="1500" dirty="0">
                <a:latin typeface="Helvetica" pitchFamily="2" charset="0"/>
                <a:hlinkClick r:id="rId6"/>
              </a:rPr>
              <a:t>Global health: A lasting partnership in paediatric surgery.</a:t>
            </a:r>
            <a:r>
              <a:rPr lang="en-US" sz="1500" dirty="0">
                <a:latin typeface="Helvetica" pitchFamily="2" charset="0"/>
              </a:rPr>
              <a:t> </a:t>
            </a:r>
            <a:r>
              <a:rPr lang="en-US" sz="1500" dirty="0" err="1">
                <a:latin typeface="Helvetica" pitchFamily="2" charset="0"/>
              </a:rPr>
              <a:t>Afr</a:t>
            </a:r>
            <a:r>
              <a:rPr lang="en-US" sz="1500" dirty="0">
                <a:latin typeface="Helvetica" pitchFamily="2" charset="0"/>
              </a:rPr>
              <a:t> J </a:t>
            </a:r>
            <a:r>
              <a:rPr lang="en-US" sz="1500" dirty="0" err="1">
                <a:latin typeface="Helvetica" pitchFamily="2" charset="0"/>
              </a:rPr>
              <a:t>Paediatr</a:t>
            </a:r>
            <a:r>
              <a:rPr lang="en-US" sz="1500" dirty="0">
                <a:latin typeface="Helvetica" pitchFamily="2" charset="0"/>
              </a:rPr>
              <a:t> Surg. 2015 Apr-Jun;12(2):114-8. </a:t>
            </a:r>
            <a:r>
              <a:rPr lang="en-US" sz="1500" dirty="0" err="1">
                <a:latin typeface="Helvetica" pitchFamily="2" charset="0"/>
              </a:rPr>
              <a:t>doi</a:t>
            </a:r>
            <a:r>
              <a:rPr lang="en-US" sz="1500" dirty="0">
                <a:latin typeface="Helvetica" pitchFamily="2" charset="0"/>
              </a:rPr>
              <a:t>: 10.4103/0189-6725.160351.</a:t>
            </a:r>
          </a:p>
          <a:p>
            <a:pPr>
              <a:lnSpc>
                <a:spcPct val="120000"/>
              </a:lnSpc>
              <a:buClr>
                <a:schemeClr val="accent6"/>
              </a:buClr>
            </a:pPr>
            <a:r>
              <a:rPr lang="en-US" sz="1500" dirty="0">
                <a:latin typeface="Helvetica" pitchFamily="2" charset="0"/>
              </a:rPr>
              <a:t>Wright NJ, Zani A, Ade-</a:t>
            </a:r>
            <a:r>
              <a:rPr lang="en-US" sz="1500" dirty="0" err="1">
                <a:latin typeface="Helvetica" pitchFamily="2" charset="0"/>
              </a:rPr>
              <a:t>Ajayi</a:t>
            </a:r>
            <a:r>
              <a:rPr lang="en-US" sz="1500" dirty="0">
                <a:latin typeface="Helvetica" pitchFamily="2" charset="0"/>
              </a:rPr>
              <a:t> N. </a:t>
            </a:r>
            <a:r>
              <a:rPr lang="en-US" sz="1500" dirty="0">
                <a:latin typeface="Helvetica" pitchFamily="2" charset="0"/>
                <a:hlinkClick r:id="rId7"/>
              </a:rPr>
              <a:t>Epidemiology, management and outcome of gastroschisis in Sub-Saharan Africa: Results of an international survey.</a:t>
            </a:r>
            <a:r>
              <a:rPr lang="en-US" sz="1500" dirty="0">
                <a:latin typeface="Helvetica" pitchFamily="2" charset="0"/>
              </a:rPr>
              <a:t> </a:t>
            </a:r>
            <a:r>
              <a:rPr lang="en-US" sz="1500" dirty="0" err="1">
                <a:latin typeface="Helvetica" pitchFamily="2" charset="0"/>
              </a:rPr>
              <a:t>Afr</a:t>
            </a:r>
            <a:r>
              <a:rPr lang="en-US" sz="1500" dirty="0">
                <a:latin typeface="Helvetica" pitchFamily="2" charset="0"/>
              </a:rPr>
              <a:t> J </a:t>
            </a:r>
            <a:r>
              <a:rPr lang="en-US" sz="1500" dirty="0" err="1">
                <a:latin typeface="Helvetica" pitchFamily="2" charset="0"/>
              </a:rPr>
              <a:t>Paediatr</a:t>
            </a:r>
            <a:r>
              <a:rPr lang="en-US" sz="1500" dirty="0">
                <a:latin typeface="Helvetica" pitchFamily="2" charset="0"/>
              </a:rPr>
              <a:t> Surg. 2015 Jan-Mar;12(1):1-6. </a:t>
            </a:r>
            <a:r>
              <a:rPr lang="en-US" sz="1500" dirty="0" err="1">
                <a:latin typeface="Helvetica" pitchFamily="2" charset="0"/>
              </a:rPr>
              <a:t>doi</a:t>
            </a:r>
            <a:r>
              <a:rPr lang="en-US" sz="1500" dirty="0">
                <a:latin typeface="Helvetica" pitchFamily="2" charset="0"/>
              </a:rPr>
              <a:t>: 10.4103/0189-6725.150924.</a:t>
            </a:r>
          </a:p>
          <a:p>
            <a:pPr>
              <a:lnSpc>
                <a:spcPct val="120000"/>
              </a:lnSpc>
              <a:buClr>
                <a:schemeClr val="accent6"/>
              </a:buClr>
            </a:pPr>
            <a:r>
              <a:rPr lang="en-US" sz="1500" dirty="0">
                <a:latin typeface="Helvetica" pitchFamily="2" charset="0"/>
              </a:rPr>
              <a:t>Cairo SB, </a:t>
            </a:r>
            <a:r>
              <a:rPr lang="en-US" sz="1500" dirty="0" err="1">
                <a:latin typeface="Helvetica" pitchFamily="2" charset="0"/>
              </a:rPr>
              <a:t>Kalisya</a:t>
            </a:r>
            <a:r>
              <a:rPr lang="en-US" sz="1500" dirty="0">
                <a:latin typeface="Helvetica" pitchFamily="2" charset="0"/>
              </a:rPr>
              <a:t> LM, </a:t>
            </a:r>
            <a:r>
              <a:rPr lang="en-US" sz="1500" dirty="0" err="1">
                <a:latin typeface="Helvetica" pitchFamily="2" charset="0"/>
              </a:rPr>
              <a:t>Bigabwa</a:t>
            </a:r>
            <a:r>
              <a:rPr lang="en-US" sz="1500" dirty="0">
                <a:latin typeface="Helvetica" pitchFamily="2" charset="0"/>
              </a:rPr>
              <a:t> R, Rothstein DH. </a:t>
            </a:r>
            <a:r>
              <a:rPr lang="en-US" sz="1500" dirty="0">
                <a:latin typeface="Helvetica" pitchFamily="2" charset="0"/>
                <a:hlinkClick r:id="rId8"/>
              </a:rPr>
              <a:t>Characterizing pediatric surgical capacity in the Eastern Democratic Republic of Congo: results of a pilot study.</a:t>
            </a:r>
            <a:r>
              <a:rPr lang="en-US" sz="1500" dirty="0">
                <a:latin typeface="Helvetica" pitchFamily="2" charset="0"/>
              </a:rPr>
              <a:t> </a:t>
            </a:r>
            <a:r>
              <a:rPr lang="en-US" sz="1500" dirty="0" err="1">
                <a:latin typeface="Helvetica" pitchFamily="2" charset="0"/>
              </a:rPr>
              <a:t>Pediatr</a:t>
            </a:r>
            <a:r>
              <a:rPr lang="en-US" sz="1500" dirty="0">
                <a:latin typeface="Helvetica" pitchFamily="2" charset="0"/>
              </a:rPr>
              <a:t> </a:t>
            </a:r>
            <a:r>
              <a:rPr lang="en-US" sz="1500" dirty="0" err="1">
                <a:latin typeface="Helvetica" pitchFamily="2" charset="0"/>
              </a:rPr>
              <a:t>Surg</a:t>
            </a:r>
            <a:r>
              <a:rPr lang="en-US" sz="1500" dirty="0">
                <a:latin typeface="Helvetica" pitchFamily="2" charset="0"/>
              </a:rPr>
              <a:t> Int. 2017 Nov 20. </a:t>
            </a:r>
            <a:r>
              <a:rPr lang="en-US" sz="1500" dirty="0" err="1">
                <a:latin typeface="Helvetica" pitchFamily="2" charset="0"/>
              </a:rPr>
              <a:t>doi</a:t>
            </a:r>
            <a:r>
              <a:rPr lang="en-US" sz="1500" dirty="0">
                <a:latin typeface="Helvetica" pitchFamily="2" charset="0"/>
              </a:rPr>
              <a:t>: 10.1007/s00383-017-4215-z. [</a:t>
            </a:r>
            <a:r>
              <a:rPr lang="en-US" sz="1500" dirty="0" err="1">
                <a:latin typeface="Helvetica" pitchFamily="2" charset="0"/>
              </a:rPr>
              <a:t>Epub</a:t>
            </a:r>
            <a:r>
              <a:rPr lang="en-US" sz="1500" dirty="0">
                <a:latin typeface="Helvetica" pitchFamily="2" charset="0"/>
              </a:rPr>
              <a:t> ahead of print]</a:t>
            </a:r>
          </a:p>
          <a:p>
            <a:pPr>
              <a:lnSpc>
                <a:spcPct val="120000"/>
              </a:lnSpc>
            </a:pPr>
            <a:r>
              <a:rPr lang="en-US" sz="1500" dirty="0" err="1">
                <a:latin typeface="Helvetica" pitchFamily="2" charset="0"/>
              </a:rPr>
              <a:t>Verguet</a:t>
            </a:r>
            <a:r>
              <a:rPr lang="en-US" sz="1500" dirty="0">
                <a:latin typeface="Helvetica" pitchFamily="2" charset="0"/>
              </a:rPr>
              <a:t> S, </a:t>
            </a:r>
            <a:r>
              <a:rPr lang="en-US" sz="1500" dirty="0" err="1">
                <a:latin typeface="Helvetica" pitchFamily="2" charset="0"/>
              </a:rPr>
              <a:t>Alkire</a:t>
            </a:r>
            <a:r>
              <a:rPr lang="en-US" sz="1500" dirty="0">
                <a:latin typeface="Helvetica" pitchFamily="2" charset="0"/>
              </a:rPr>
              <a:t> BC, </a:t>
            </a:r>
            <a:r>
              <a:rPr lang="en-US" sz="1500" dirty="0" err="1">
                <a:latin typeface="Helvetica" pitchFamily="2" charset="0"/>
              </a:rPr>
              <a:t>Bickler</a:t>
            </a:r>
            <a:r>
              <a:rPr lang="en-US" sz="1500" dirty="0">
                <a:latin typeface="Helvetica" pitchFamily="2" charset="0"/>
              </a:rPr>
              <a:t> SW, Lauer JA, Uribe-</a:t>
            </a:r>
            <a:r>
              <a:rPr lang="en-US" sz="1500" dirty="0" err="1">
                <a:latin typeface="Helvetica" pitchFamily="2" charset="0"/>
              </a:rPr>
              <a:t>Leitz</a:t>
            </a:r>
            <a:r>
              <a:rPr lang="en-US" sz="1500" dirty="0">
                <a:latin typeface="Helvetica" pitchFamily="2" charset="0"/>
              </a:rPr>
              <a:t> T, Molina G, Weiser TG, </a:t>
            </a:r>
            <a:r>
              <a:rPr lang="en-US" sz="1500" dirty="0" err="1">
                <a:latin typeface="Helvetica" pitchFamily="2" charset="0"/>
              </a:rPr>
              <a:t>Yamey</a:t>
            </a:r>
            <a:r>
              <a:rPr lang="en-US" sz="1500" dirty="0">
                <a:latin typeface="Helvetica" pitchFamily="2" charset="0"/>
              </a:rPr>
              <a:t> G, </a:t>
            </a:r>
            <a:r>
              <a:rPr lang="en-US" sz="1500" dirty="0" err="1">
                <a:latin typeface="Helvetica" pitchFamily="2" charset="0"/>
              </a:rPr>
              <a:t>Shrime</a:t>
            </a:r>
            <a:r>
              <a:rPr lang="en-US" sz="1500" dirty="0">
                <a:latin typeface="Helvetica" pitchFamily="2" charset="0"/>
              </a:rPr>
              <a:t> MG. </a:t>
            </a:r>
            <a:r>
              <a:rPr lang="en-US" sz="1500" dirty="0">
                <a:latin typeface="Helvetica" pitchFamily="2" charset="0"/>
                <a:hlinkClick r:id="rId9"/>
              </a:rPr>
              <a:t>Timing and cost of scaling up surgical services in low-income and middle-income countries from 2012 to 2030: a modelling study.</a:t>
            </a:r>
            <a:r>
              <a:rPr lang="en-US" sz="1500" dirty="0">
                <a:latin typeface="Helvetica" pitchFamily="2" charset="0"/>
              </a:rPr>
              <a:t> Lancet Glob Health. 2015 Apr 27;3 </a:t>
            </a:r>
            <a:r>
              <a:rPr lang="en-US" sz="1500" dirty="0" err="1">
                <a:latin typeface="Helvetica" pitchFamily="2" charset="0"/>
              </a:rPr>
              <a:t>Suppl</a:t>
            </a:r>
            <a:r>
              <a:rPr lang="en-US" sz="1500" dirty="0">
                <a:latin typeface="Helvetica" pitchFamily="2" charset="0"/>
              </a:rPr>
              <a:t> 2:S28-37. </a:t>
            </a:r>
            <a:r>
              <a:rPr lang="en-US" sz="1500" dirty="0" err="1">
                <a:latin typeface="Helvetica" pitchFamily="2" charset="0"/>
              </a:rPr>
              <a:t>doi</a:t>
            </a:r>
            <a:r>
              <a:rPr lang="en-US" sz="1500" dirty="0">
                <a:latin typeface="Helvetica" pitchFamily="2" charset="0"/>
              </a:rPr>
              <a:t>: 10.1016/S2214-109X(15)70086-0.</a:t>
            </a:r>
          </a:p>
          <a:p>
            <a:pPr>
              <a:lnSpc>
                <a:spcPct val="120000"/>
              </a:lnSpc>
              <a:buClr>
                <a:schemeClr val="accent6"/>
              </a:buClr>
            </a:pPr>
            <a:br>
              <a:rPr lang="en-US" sz="1000" dirty="0"/>
            </a:br>
            <a:endParaRPr lang="en-US" sz="1000" dirty="0"/>
          </a:p>
          <a:p>
            <a:pPr>
              <a:lnSpc>
                <a:spcPct val="120000"/>
              </a:lnSpc>
              <a:buClr>
                <a:srgbClr val="00B050"/>
              </a:buClr>
              <a:buSzPct val="90000"/>
            </a:pPr>
            <a:endParaRPr lang="en-US" sz="900" dirty="0">
              <a:latin typeface="Helvetica"/>
              <a:cs typeface="Helvetic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D08734-CBA9-DB47-99FF-EFC695D01F95}"/>
              </a:ext>
            </a:extLst>
          </p:cNvPr>
          <p:cNvSpPr txBox="1"/>
          <p:nvPr/>
        </p:nvSpPr>
        <p:spPr>
          <a:xfrm>
            <a:off x="2123888" y="6265615"/>
            <a:ext cx="52407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latin typeface="Helvetica" pitchFamily="2" charset="0"/>
              </a:rPr>
              <a:t>Visit the </a:t>
            </a:r>
            <a:r>
              <a:rPr lang="en-US" sz="1350" dirty="0">
                <a:latin typeface="Helvetica" pitchFamily="2" charset="0"/>
                <a:hlinkClick r:id="rId10"/>
              </a:rPr>
              <a:t>website</a:t>
            </a:r>
            <a:r>
              <a:rPr lang="en-US" sz="1350" dirty="0">
                <a:latin typeface="Helvetica" pitchFamily="2" charset="0"/>
              </a:rPr>
              <a:t> for updates on current research and publications!</a:t>
            </a:r>
          </a:p>
        </p:txBody>
      </p:sp>
    </p:spTree>
    <p:extLst>
      <p:ext uri="{BB962C8B-B14F-4D97-AF65-F5344CB8AC3E}">
        <p14:creationId xmlns:p14="http://schemas.microsoft.com/office/powerpoint/2010/main" val="284405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9490-7C4F-DB43-8A1B-6F715DEF2512}"/>
              </a:ext>
            </a:extLst>
          </p:cNvPr>
          <p:cNvSpPr txBox="1">
            <a:spLocks/>
          </p:cNvSpPr>
          <p:nvPr/>
        </p:nvSpPr>
        <p:spPr>
          <a:xfrm>
            <a:off x="690851" y="728620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3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Global Initiative for Children’s Surgery</a:t>
            </a:r>
            <a:br>
              <a:rPr lang="en-US" sz="33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</a:br>
            <a:endParaRPr lang="en-US" sz="3300" b="1" dirty="0">
              <a:solidFill>
                <a:schemeClr val="accent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716" y="2554359"/>
            <a:ext cx="7523624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latin typeface="Helvetica"/>
                <a:cs typeface="Helvetica"/>
                <a:hlinkClick r:id="rId2"/>
              </a:rPr>
              <a:t>Website:  http://www.globalchildrenssurgery.org</a:t>
            </a:r>
          </a:p>
          <a:p>
            <a:pPr algn="ctr"/>
            <a:endParaRPr lang="en-US" sz="2700" dirty="0">
              <a:latin typeface="Helvetica"/>
              <a:cs typeface="Helvetica"/>
              <a:hlinkClick r:id="rId2"/>
            </a:endParaRPr>
          </a:p>
          <a:p>
            <a:pPr algn="ctr"/>
            <a:r>
              <a:rPr lang="en-US" sz="2700" dirty="0">
                <a:latin typeface="Helvetica"/>
                <a:cs typeface="Helvetica"/>
                <a:hlinkClick r:id="rId2"/>
              </a:rPr>
              <a:t>Email:  GICSurgery@gmail.com</a:t>
            </a:r>
            <a:endParaRPr lang="en-US" sz="2700" dirty="0">
              <a:latin typeface="Helvetica"/>
              <a:cs typeface="Helvetica"/>
            </a:endParaRPr>
          </a:p>
          <a:p>
            <a:pPr algn="ctr"/>
            <a:endParaRPr lang="en-US" sz="2700" dirty="0">
              <a:latin typeface="Helvetica"/>
              <a:cs typeface="Helvetica"/>
            </a:endParaRPr>
          </a:p>
          <a:p>
            <a:pPr algn="ctr"/>
            <a:r>
              <a:rPr lang="en-US" sz="2700" dirty="0">
                <a:latin typeface="Helvetica"/>
                <a:cs typeface="Helvetica"/>
              </a:rPr>
              <a:t>Facebook:  </a:t>
            </a:r>
            <a:r>
              <a:rPr lang="en-US" sz="2700" dirty="0" err="1">
                <a:latin typeface="Helvetica"/>
                <a:cs typeface="Helvetica"/>
              </a:rPr>
              <a:t>GICSurgery</a:t>
            </a:r>
            <a:endParaRPr lang="en-US" sz="2700" dirty="0">
              <a:latin typeface="Helvetica"/>
              <a:cs typeface="Helvetica"/>
            </a:endParaRPr>
          </a:p>
          <a:p>
            <a:pPr algn="ctr"/>
            <a:endParaRPr lang="en-US" sz="2700" dirty="0">
              <a:latin typeface="Helvetica"/>
              <a:cs typeface="Helvetica"/>
            </a:endParaRPr>
          </a:p>
          <a:p>
            <a:pPr algn="ctr"/>
            <a:r>
              <a:rPr lang="en-US" sz="2700" dirty="0">
                <a:latin typeface="Helvetica"/>
                <a:cs typeface="Helvetica"/>
              </a:rPr>
              <a:t>Twitter:  @</a:t>
            </a:r>
            <a:r>
              <a:rPr lang="en-US" sz="2700" dirty="0" err="1">
                <a:latin typeface="Helvetica"/>
                <a:cs typeface="Helvetica"/>
              </a:rPr>
              <a:t>GICSurgery</a:t>
            </a:r>
            <a:endParaRPr lang="en-US" sz="2700" dirty="0">
              <a:latin typeface="Helvetica"/>
              <a:cs typeface="Helvetica"/>
            </a:endParaRPr>
          </a:p>
          <a:p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0B6914-A393-694F-BAB2-1085ACF10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2527" y="5662235"/>
            <a:ext cx="1161473" cy="108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0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272</Words>
  <Application>Microsoft Macintosh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Times New Roman</vt:lpstr>
      <vt:lpstr>Office Theme</vt:lpstr>
      <vt:lpstr>Global Initiative for Children’s Surgery (GICS)</vt:lpstr>
      <vt:lpstr>GICS Overview:  Who we are</vt:lpstr>
      <vt:lpstr>GICS Overview:  Mission</vt:lpstr>
      <vt:lpstr>GICS: Background</vt:lpstr>
      <vt:lpstr>GICS: Our Approach</vt:lpstr>
      <vt:lpstr>GICS: Our Partners</vt:lpstr>
      <vt:lpstr>GICS: Organizational Structure</vt:lpstr>
      <vt:lpstr>GICS: Presentations, publications, and research (an incomplete but growing list of work being done by our members!)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Initiative for Children’s Surgery (GICS)</dc:title>
  <dc:creator>Sarah Cairo</dc:creator>
  <cp:lastModifiedBy>Sarah Cairo</cp:lastModifiedBy>
  <cp:revision>109</cp:revision>
  <dcterms:created xsi:type="dcterms:W3CDTF">2018-02-18T18:11:42Z</dcterms:created>
  <dcterms:modified xsi:type="dcterms:W3CDTF">2018-02-21T16:51:30Z</dcterms:modified>
</cp:coreProperties>
</file>